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98" r:id="rId3"/>
    <p:sldId id="300" r:id="rId4"/>
    <p:sldId id="299" r:id="rId5"/>
    <p:sldId id="266" r:id="rId6"/>
    <p:sldId id="276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D38B-8F35-4773-8E93-01FB19B2FAC0}" type="datetimeFigureOut">
              <a:rPr lang="es-CO" smtClean="0"/>
              <a:t>15/08/2017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17C-F08D-4233-ABC0-347BA9ECA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38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D38B-8F35-4773-8E93-01FB19B2FAC0}" type="datetimeFigureOut">
              <a:rPr lang="es-CO" smtClean="0"/>
              <a:t>15/08/2017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17C-F08D-4233-ABC0-347BA9ECA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555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D38B-8F35-4773-8E93-01FB19B2FAC0}" type="datetimeFigureOut">
              <a:rPr lang="es-CO" smtClean="0"/>
              <a:t>15/08/2017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17C-F08D-4233-ABC0-347BA9ECA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052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54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D38B-8F35-4773-8E93-01FB19B2FAC0}" type="datetimeFigureOut">
              <a:rPr lang="es-CO" smtClean="0"/>
              <a:t>15/08/2017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17C-F08D-4233-ABC0-347BA9ECA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3361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D38B-8F35-4773-8E93-01FB19B2FAC0}" type="datetimeFigureOut">
              <a:rPr lang="es-CO" smtClean="0"/>
              <a:t>15/08/2017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17C-F08D-4233-ABC0-347BA9ECA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9537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D38B-8F35-4773-8E93-01FB19B2FAC0}" type="datetimeFigureOut">
              <a:rPr lang="es-CO" smtClean="0"/>
              <a:t>15/08/2017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17C-F08D-4233-ABC0-347BA9ECA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1472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D38B-8F35-4773-8E93-01FB19B2FAC0}" type="datetimeFigureOut">
              <a:rPr lang="es-CO" smtClean="0"/>
              <a:t>15/08/2017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17C-F08D-4233-ABC0-347BA9ECA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1602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D38B-8F35-4773-8E93-01FB19B2FAC0}" type="datetimeFigureOut">
              <a:rPr lang="es-CO" smtClean="0"/>
              <a:t>15/08/2017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17C-F08D-4233-ABC0-347BA9ECA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2842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D38B-8F35-4773-8E93-01FB19B2FAC0}" type="datetimeFigureOut">
              <a:rPr lang="es-CO" smtClean="0"/>
              <a:t>15/08/2017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17C-F08D-4233-ABC0-347BA9ECA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374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D38B-8F35-4773-8E93-01FB19B2FAC0}" type="datetimeFigureOut">
              <a:rPr lang="es-CO" smtClean="0"/>
              <a:t>15/08/2017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17C-F08D-4233-ABC0-347BA9ECA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174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D38B-8F35-4773-8E93-01FB19B2FAC0}" type="datetimeFigureOut">
              <a:rPr lang="es-CO" smtClean="0"/>
              <a:t>15/08/2017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17C-F08D-4233-ABC0-347BA9ECA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5706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D38B-8F35-4773-8E93-01FB19B2FAC0}" type="datetimeFigureOut">
              <a:rPr lang="es-CO" smtClean="0"/>
              <a:t>15/08/2017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17C-F08D-4233-ABC0-347BA9ECA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0673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D38B-8F35-4773-8E93-01FB19B2FAC0}" type="datetimeFigureOut">
              <a:rPr lang="es-CO" smtClean="0"/>
              <a:t>15/08/2017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17C-F08D-4233-ABC0-347BA9ECA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8672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D38B-8F35-4773-8E93-01FB19B2FAC0}" type="datetimeFigureOut">
              <a:rPr lang="es-CO" smtClean="0"/>
              <a:t>15/08/2017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17C-F08D-4233-ABC0-347BA9ECA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5852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D38B-8F35-4773-8E93-01FB19B2FAC0}" type="datetimeFigureOut">
              <a:rPr lang="es-CO" smtClean="0"/>
              <a:t>15/08/2017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17C-F08D-4233-ABC0-347BA9ECA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0065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55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D38B-8F35-4773-8E93-01FB19B2FAC0}" type="datetimeFigureOut">
              <a:rPr lang="es-CO" smtClean="0"/>
              <a:t>15/08/2017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17C-F08D-4233-ABC0-347BA9ECA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361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D38B-8F35-4773-8E93-01FB19B2FAC0}" type="datetimeFigureOut">
              <a:rPr lang="es-CO" smtClean="0"/>
              <a:t>15/08/2017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17C-F08D-4233-ABC0-347BA9ECA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175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D38B-8F35-4773-8E93-01FB19B2FAC0}" type="datetimeFigureOut">
              <a:rPr lang="es-CO" smtClean="0"/>
              <a:t>15/08/2017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17C-F08D-4233-ABC0-347BA9ECA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957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D38B-8F35-4773-8E93-01FB19B2FAC0}" type="datetimeFigureOut">
              <a:rPr lang="es-CO" smtClean="0"/>
              <a:t>15/08/2017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17C-F08D-4233-ABC0-347BA9ECA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591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D38B-8F35-4773-8E93-01FB19B2FAC0}" type="datetimeFigureOut">
              <a:rPr lang="es-CO" smtClean="0"/>
              <a:t>15/08/2017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17C-F08D-4233-ABC0-347BA9ECA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913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D38B-8F35-4773-8E93-01FB19B2FAC0}" type="datetimeFigureOut">
              <a:rPr lang="es-CO" smtClean="0"/>
              <a:t>15/08/2017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17C-F08D-4233-ABC0-347BA9ECA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883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4D38B-8F35-4773-8E93-01FB19B2FAC0}" type="datetimeFigureOut">
              <a:rPr lang="es-CO" smtClean="0"/>
              <a:t>15/08/2017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7217C-F08D-4233-ABC0-347BA9ECA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403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4D38B-8F35-4773-8E93-01FB19B2FAC0}" type="datetimeFigureOut">
              <a:rPr lang="es-CO" smtClean="0"/>
              <a:t>15/08/2017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7217C-F08D-4233-ABC0-347BA9ECA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826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4D38B-8F35-4773-8E93-01FB19B2FAC0}" type="datetimeFigureOut">
              <a:rPr lang="es-CO" smtClean="0"/>
              <a:t>15/08/2017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7217C-F08D-4233-ABC0-347BA9ECA000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/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11470105" y="6116158"/>
            <a:ext cx="586916" cy="63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0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3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3130809"/>
            <a:ext cx="12192000" cy="269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2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Resumen Proceso Programa Póliza para Acuerdos de Pago</a:t>
            </a:r>
          </a:p>
          <a:p>
            <a:pPr marL="0" marR="0" lvl="0" indent="0" algn="ctr" defTabSz="914400" rtl="0" eaLnBrk="1" fontAlgn="auto" latinLnBrk="0" hangingPunct="1">
              <a:lnSpc>
                <a:spcPts val="2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Secretarías de Movilidad a Nivel Nacional</a:t>
            </a:r>
            <a:endParaRPr kumimoji="0" lang="es-ES" altLang="es-E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Asesores Aliados de Seguros LTDA</a:t>
            </a:r>
          </a:p>
          <a:p>
            <a:pPr marL="0" marR="0" lvl="0" indent="0" algn="ctr" defTabSz="914400" rtl="0" eaLnBrk="1" fontAlgn="auto" latinLnBrk="0" hangingPunct="1">
              <a:lnSpc>
                <a:spcPts val="2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20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Equity S.A.S</a:t>
            </a:r>
            <a:endParaRPr kumimoji="0" lang="es-ES" altLang="es-E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2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6917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   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875" y="5963478"/>
            <a:ext cx="1602595" cy="67715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28" y="5739060"/>
            <a:ext cx="810997" cy="8857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369" y="1033403"/>
            <a:ext cx="2538414" cy="197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9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917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97FD5"/>
              </a:buClr>
              <a:buSzPct val="60000"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Necesidad de Protección a la Cartera Publica – Antecedentes </a:t>
            </a:r>
            <a:endParaRPr kumimoji="0" lang="es-CO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63939" y="1253930"/>
            <a:ext cx="1146412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N</a:t>
            </a:r>
            <a:r>
              <a:rPr kumimoji="0" lang="es-CO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ormatividad</a:t>
            </a: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 V</a:t>
            </a:r>
            <a:r>
              <a:rPr kumimoji="0" lang="es-CO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igente</a:t>
            </a: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 Nacional y Constitucional:</a:t>
            </a:r>
            <a:endParaRPr kumimoji="0" lang="es-CO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  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  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Articulo 209 y 313 de la Constitución Nacional: Responsabilidad y facilidades para realizar acuerdos de pago (</a:t>
            </a: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ARTÍCULO 1o. GESTIÓN DEL RECAUDO DE CARTERA PÚBLICA: </a:t>
            </a:r>
            <a:r>
              <a:rPr kumimoji="0" lang="es-CO" sz="120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Los servidores públicos que tengan a su cargo el recaudo de obligaciones a favor del Tesoro Público deberán realizar su gestión de manera ágil, eficaz, eficiente y oportuna, con el fin de obtener liquidez para el Tesoro Público)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Ley 1066 de 2006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Decreto Reglamentario 4473 de 2006: Cartera Publica y Reglamento Interno del Recaudo Manuales de Cartera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CO" sz="1200" kern="0" dirty="0">
                <a:solidFill>
                  <a:srgbClr val="002060"/>
                </a:solidFill>
                <a:latin typeface="Arial   "/>
              </a:rPr>
              <a:t>Ley 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1383 y 1386 de 2010 Código Nacional de Transito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  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Normatividad a nivel </a:t>
            </a:r>
            <a:r>
              <a:rPr lang="es-CO" sz="1200" b="1" kern="0" dirty="0">
                <a:solidFill>
                  <a:srgbClr val="002060"/>
                </a:solidFill>
                <a:latin typeface="Arial   "/>
              </a:rPr>
              <a:t>Municipal y P</a:t>
            </a:r>
            <a:r>
              <a:rPr kumimoji="0" lang="es-CO" sz="1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rocedimiento</a:t>
            </a:r>
            <a:r>
              <a:rPr kumimoji="0" lang="es-CO" sz="1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 para el otorgamiento de Facilidades de Pago </a:t>
            </a:r>
            <a:endParaRPr lang="es-CL" sz="1200" b="1" kern="0" dirty="0">
              <a:solidFill>
                <a:srgbClr val="002060"/>
              </a:solidFill>
              <a:latin typeface="Arial   "/>
            </a:endParaRPr>
          </a:p>
          <a:p>
            <a:pPr lvl="1"/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  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Deudor</a:t>
            </a:r>
            <a:r>
              <a:rPr kumimoji="0" lang="es-CO" sz="12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 debe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 presentar una garantía que </a:t>
            </a:r>
            <a:r>
              <a:rPr lang="es-CO" sz="1200" kern="0" dirty="0">
                <a:solidFill>
                  <a:srgbClr val="002060"/>
                </a:solidFill>
                <a:latin typeface="Arial   "/>
              </a:rPr>
              <a:t>respalde 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la deuda del Acuerdo de Pago y minimice el impacto que tiene el incumplimiento de los Acuerdos de Pago en la Cartera morosa de la Entidad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  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El Estatuto Tributario establece las siguientes </a:t>
            </a: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Garantías Admisibles por las cuales puede optar el Deudor: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Denuncia de Bienes a su nombre sin limitaciones a la propiedad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Codeudor con Bienes a su nombre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Pignoración de Vehículos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Garantía Bancaria 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Póliza de Seguro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  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Copia de la garantía que entregue el deudor deberá reposar en el expediente respectivo en las Secretarias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  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  "/>
              </a:rPr>
              <a:t>Si el Ciudadano opta por una Póliza de Seguro de Crédito; el Beneficiario de la indemnización debe ser la Secretaría</a:t>
            </a:r>
          </a:p>
        </p:txBody>
      </p:sp>
    </p:spTree>
    <p:extLst>
      <p:ext uri="{BB962C8B-B14F-4D97-AF65-F5344CB8AC3E}">
        <p14:creationId xmlns:p14="http://schemas.microsoft.com/office/powerpoint/2010/main" val="363798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8136011" y="886447"/>
            <a:ext cx="3936719" cy="584565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38539" y="906137"/>
            <a:ext cx="4359965" cy="449343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0"/>
            <a:ext cx="12192000" cy="6917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  "/>
                <a:ea typeface="+mn-ea"/>
                <a:cs typeface="+mn-cs"/>
              </a:rPr>
              <a:t>Resumen Proceso Programas </a:t>
            </a: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   "/>
                <a:ea typeface="+mn-ea"/>
                <a:cs typeface="+mn-cs"/>
              </a:rPr>
              <a:t>SDM y SDH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8" y="3115922"/>
            <a:ext cx="1920588" cy="21488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30" y="3118326"/>
            <a:ext cx="2044827" cy="21464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974334"/>
            <a:ext cx="4115625" cy="17965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67" y="4651914"/>
            <a:ext cx="3401223" cy="19131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87" y="974334"/>
            <a:ext cx="1606532" cy="163141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94" y="974334"/>
            <a:ext cx="1701927" cy="163141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95" y="2650077"/>
            <a:ext cx="3401223" cy="1913188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4592702" y="903973"/>
            <a:ext cx="3360797" cy="60868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Ciudadano solicita Facilidad de Pago: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Tirilla con Información: Fecha, # de Acuerdo Pago, Plazo y Valor$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446182" y="1800492"/>
            <a:ext cx="1689826" cy="1700414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Captura Info Cedula: Nombres, Apellidos, # de cedula, fecha de Nacimiento y Genero.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 Liquidación de Póliza y Volante para consignación en Banco 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6718440" y="5708906"/>
            <a:ext cx="1421636" cy="102651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Verificación Recaudo, Digitalización documentos y Emisión Póliza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4605129" y="2152193"/>
            <a:ext cx="1658541" cy="174894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SDM Verifica en línea la </a:t>
            </a:r>
            <a:r>
              <a:rPr kumimoji="0" lang="es-CO" sz="12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autenticidad</a:t>
            </a: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la póliza, legalización del Acuerdo de pago y programación pago cuotas en Cta. SDM</a:t>
            </a:r>
          </a:p>
        </p:txBody>
      </p:sp>
      <p:cxnSp>
        <p:nvCxnSpPr>
          <p:cNvPr id="39" name="Conector recto de flecha 38"/>
          <p:cNvCxnSpPr>
            <a:cxnSpLocks/>
          </p:cNvCxnSpPr>
          <p:nvPr/>
        </p:nvCxnSpPr>
        <p:spPr>
          <a:xfrm flipV="1">
            <a:off x="4593307" y="1609789"/>
            <a:ext cx="3463793" cy="2802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>
            <a:cxnSpLocks/>
          </p:cNvCxnSpPr>
          <p:nvPr/>
        </p:nvCxnSpPr>
        <p:spPr>
          <a:xfrm>
            <a:off x="7429258" y="3549862"/>
            <a:ext cx="0" cy="34342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: angular 52"/>
          <p:cNvCxnSpPr>
            <a:cxnSpLocks/>
          </p:cNvCxnSpPr>
          <p:nvPr/>
        </p:nvCxnSpPr>
        <p:spPr>
          <a:xfrm rot="16200000" flipV="1">
            <a:off x="4926191" y="4139004"/>
            <a:ext cx="1909115" cy="1592259"/>
          </a:xfrm>
          <a:prstGeom prst="bentConnector3">
            <a:avLst>
              <a:gd name="adj1" fmla="val -1525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7420601" y="5302587"/>
            <a:ext cx="8657" cy="36603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6362850" y="3938382"/>
            <a:ext cx="1593457" cy="1308945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9B48710-DE3B-4D63-B748-E21EB030A2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9407" y="4017817"/>
            <a:ext cx="1358078" cy="112221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549B2C1-E0A6-459E-9D25-BF6C8ED74B5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132" r="19677" b="28663"/>
          <a:stretch/>
        </p:blipFill>
        <p:spPr>
          <a:xfrm>
            <a:off x="7360083" y="4586689"/>
            <a:ext cx="458860" cy="39475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B9A6DA24-9B27-47CA-A6D7-E608521FD5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201" y="5625777"/>
            <a:ext cx="1275082" cy="992769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0BFDA653-A63E-4375-80C0-CA232DA3E0D7}"/>
              </a:ext>
            </a:extLst>
          </p:cNvPr>
          <p:cNvSpPr/>
          <p:nvPr/>
        </p:nvSpPr>
        <p:spPr>
          <a:xfrm>
            <a:off x="2031938" y="5656886"/>
            <a:ext cx="1980672" cy="102651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Envío Diario: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1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Producción,  Pólizas, Conciliación Recaudo, Aplicación, Emisión y Facturación</a:t>
            </a:r>
            <a:endParaRPr kumimoji="0" lang="es-CO" sz="11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D948F850-BC7C-4DAD-A855-D33FAF7588F4}"/>
              </a:ext>
            </a:extLst>
          </p:cNvPr>
          <p:cNvCxnSpPr>
            <a:cxnSpLocks/>
          </p:cNvCxnSpPr>
          <p:nvPr/>
        </p:nvCxnSpPr>
        <p:spPr>
          <a:xfrm flipH="1" flipV="1">
            <a:off x="4110938" y="6445950"/>
            <a:ext cx="2557449" cy="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917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   "/>
              </a:rPr>
              <a:t>Programa </a:t>
            </a:r>
            <a:r>
              <a:rPr lang="es-CO" sz="2400" b="1" kern="0" dirty="0">
                <a:solidFill>
                  <a:srgbClr val="92D050"/>
                </a:solidFill>
                <a:latin typeface="Arial   "/>
              </a:rPr>
              <a:t>SDM</a:t>
            </a: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   "/>
              </a:rPr>
              <a:t> – </a:t>
            </a:r>
            <a:r>
              <a:rPr lang="es-CO" sz="2400" b="1" kern="0" dirty="0">
                <a:solidFill>
                  <a:schemeClr val="bg1">
                    <a:lumMod val="95000"/>
                  </a:schemeClr>
                </a:solidFill>
                <a:latin typeface="Arial   "/>
              </a:rPr>
              <a:t>Ejemplo Tirilla Información y </a:t>
            </a: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   "/>
              </a:rPr>
              <a:t>Volante Informativo Pago </a:t>
            </a:r>
            <a:r>
              <a:rPr lang="es-CO" sz="2400" b="1" kern="0" dirty="0">
                <a:solidFill>
                  <a:schemeClr val="bg1">
                    <a:lumMod val="95000"/>
                  </a:schemeClr>
                </a:solidFill>
                <a:latin typeface="Arial   "/>
              </a:rPr>
              <a:t>de</a:t>
            </a: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   "/>
              </a:rPr>
              <a:t> Póliza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426" y="6018560"/>
            <a:ext cx="1672793" cy="70681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70" y="6099822"/>
            <a:ext cx="572791" cy="62555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06B6E57-6662-4CD7-B895-66F177333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094" y="1394368"/>
            <a:ext cx="6418982" cy="22254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B3D48C3-B1E9-458A-950A-642F44C7D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8132" y="4073236"/>
            <a:ext cx="6277944" cy="157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2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1524000" y="2664054"/>
            <a:ext cx="9180512" cy="646331"/>
          </a:xfrm>
          <a:prstGeom prst="rect">
            <a:avLst/>
          </a:prstGeom>
          <a:noFill/>
          <a:ln w="12700"/>
        </p:spPr>
        <p:txBody>
          <a:bodyPr wrap="square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4" name="1 Marcador de contenido"/>
          <p:cNvSpPr txBox="1">
            <a:spLocks/>
          </p:cNvSpPr>
          <p:nvPr/>
        </p:nvSpPr>
        <p:spPr>
          <a:xfrm>
            <a:off x="2126166" y="4553540"/>
            <a:ext cx="8153400" cy="1539756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8D052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8D0522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8D052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8D052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8D0522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D0522"/>
              </a:buClr>
              <a:buSzPct val="60000"/>
              <a:buFont typeface="Wingdings"/>
              <a:buNone/>
              <a:tabLst/>
              <a:defRPr/>
            </a:pPr>
            <a:r>
              <a:rPr kumimoji="0" lang="es-CO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Información Confidencial de Uso Exclusivo para la</a:t>
            </a:r>
            <a:r>
              <a:rPr kumimoji="0" lang="es-CO" altLang="es-E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Venta de Seguros Individuales Programa Acuerdos de Pago Secretarías 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D0522"/>
              </a:buClr>
              <a:buSzPct val="60000"/>
              <a:buFont typeface="Wingdings"/>
              <a:buNone/>
              <a:tabLst/>
              <a:defRPr/>
            </a:pPr>
            <a:r>
              <a:rPr kumimoji="0" lang="es-CO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Prohibida su reproducción y/o divulgación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D0522"/>
              </a:buClr>
              <a:buSzPct val="60000"/>
              <a:buFont typeface="Wingdings"/>
              <a:buNone/>
              <a:tabLst/>
              <a:defRPr/>
            </a:pPr>
            <a:r>
              <a:rPr kumimoji="0" lang="es-CO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Todos los derechos son propiedad de: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D0522"/>
              </a:buClr>
              <a:buSzPct val="60000"/>
              <a:buFont typeface="Wingdings"/>
              <a:buNone/>
              <a:tabLst/>
              <a:defRPr/>
            </a:pPr>
            <a:endParaRPr kumimoji="0" lang="es-CO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D0522"/>
              </a:buClr>
              <a:buSzPct val="60000"/>
              <a:buFont typeface="Wingdings"/>
              <a:buNone/>
              <a:tabLst/>
              <a:defRPr/>
            </a:pPr>
            <a:r>
              <a:rPr kumimoji="0" lang="es-E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Equity SAS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D0522"/>
              </a:buClr>
              <a:buSzPct val="60000"/>
              <a:buFont typeface="Wingdings"/>
              <a:buNone/>
              <a:tabLst/>
              <a:defRPr/>
            </a:pPr>
            <a:r>
              <a:rPr kumimoji="0" lang="es-E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Asesores Aliados de Seguros Ltda.</a:t>
            </a:r>
            <a:endParaRPr kumimoji="0" lang="es-CO" sz="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12192000" cy="6917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   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022" y="5853178"/>
            <a:ext cx="2064197" cy="8721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13" y="5853178"/>
            <a:ext cx="795132" cy="8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9449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8248</TotalTime>
  <Words>422</Words>
  <Application>Microsoft Office PowerPoint</Application>
  <PresentationFormat>Panorámica</PresentationFormat>
  <Paragraphs>45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ＭＳ Ｐゴシック</vt:lpstr>
      <vt:lpstr>Arial</vt:lpstr>
      <vt:lpstr>Arial   </vt:lpstr>
      <vt:lpstr>Calibri</vt:lpstr>
      <vt:lpstr>Calibri Light</vt:lpstr>
      <vt:lpstr>Wingdings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acaballero</dc:creator>
  <cp:lastModifiedBy>Armando Caballero Cortes</cp:lastModifiedBy>
  <cp:revision>228</cp:revision>
  <dcterms:created xsi:type="dcterms:W3CDTF">2016-10-05T17:28:00Z</dcterms:created>
  <dcterms:modified xsi:type="dcterms:W3CDTF">2017-08-15T18:26:34Z</dcterms:modified>
</cp:coreProperties>
</file>